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Nobile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7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2" d="100"/>
          <a:sy n="102" d="100"/>
        </p:scale>
        <p:origin x="-90" y="12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8EFEB-E26C-43CC-A349-389B583770EF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A2C9E-C245-4FBB-B601-FF522801C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72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Optimizing Retail Profitability Through Data-Driven Inventory &amp; Sales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analysis to identify opportunities for improved pricing, vendor management, and inventory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9502" y="768787"/>
            <a:ext cx="11171277" cy="836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Strategic Recommendations for Sustainable Growth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1729502" y="1787316"/>
            <a:ext cx="3606046" cy="2288619"/>
          </a:xfrm>
          <a:prstGeom prst="roundRect">
            <a:avLst>
              <a:gd name="adj" fmla="val 6946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906072" y="2353030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Optimize Pricing</a:t>
            </a:r>
            <a:endParaRPr lang="en-US" sz="1700" dirty="0">
              <a:latin typeface="Nobile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906072" y="2734863"/>
            <a:ext cx="3252907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Re-evaluate pricing for 198 low-sales, high-margin brands to boost volume without sacrificing profitability.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512118" y="1787316"/>
            <a:ext cx="3606046" cy="2288619"/>
          </a:xfrm>
          <a:prstGeom prst="roundRect">
            <a:avLst>
              <a:gd name="adj" fmla="val 6946"/>
            </a:avLst>
          </a:prstGeom>
          <a:solidFill>
            <a:srgbClr val="E8F3E8"/>
          </a:solidFill>
          <a:ln/>
        </p:spPr>
      </p:sp>
      <p:sp>
        <p:nvSpPr>
          <p:cNvPr id="11" name="Text 7"/>
          <p:cNvSpPr/>
          <p:nvPr/>
        </p:nvSpPr>
        <p:spPr>
          <a:xfrm>
            <a:off x="5688687" y="2362361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Diversify Vendors</a:t>
            </a:r>
          </a:p>
        </p:txBody>
      </p:sp>
      <p:sp>
        <p:nvSpPr>
          <p:cNvPr id="12" name="Text 8"/>
          <p:cNvSpPr/>
          <p:nvPr/>
        </p:nvSpPr>
        <p:spPr>
          <a:xfrm>
            <a:off x="5688687" y="2744194"/>
            <a:ext cx="3252907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 dependency on top 10 vendors (65.69% concentration) to mitigate supply chain risks.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9294733" y="1787316"/>
            <a:ext cx="3606046" cy="2288619"/>
          </a:xfrm>
          <a:prstGeom prst="roundRect">
            <a:avLst>
              <a:gd name="adj" fmla="val 6946"/>
            </a:avLst>
          </a:prstGeom>
          <a:solidFill>
            <a:srgbClr val="E8F3E8"/>
          </a:solidFill>
          <a:ln/>
        </p:spPr>
      </p:sp>
      <p:sp>
        <p:nvSpPr>
          <p:cNvPr id="16" name="Text 11"/>
          <p:cNvSpPr/>
          <p:nvPr/>
        </p:nvSpPr>
        <p:spPr>
          <a:xfrm>
            <a:off x="9471303" y="2371692"/>
            <a:ext cx="2440781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Leverage Bulk Buying</a:t>
            </a:r>
          </a:p>
        </p:txBody>
      </p:sp>
      <p:sp>
        <p:nvSpPr>
          <p:cNvPr id="17" name="Text 12"/>
          <p:cNvSpPr/>
          <p:nvPr/>
        </p:nvSpPr>
        <p:spPr>
          <a:xfrm>
            <a:off x="9471303" y="2753525"/>
            <a:ext cx="3252907" cy="847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bulk purchasing programs to achieve 72% cost savings across more vendor relationships.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1729502" y="4252506"/>
            <a:ext cx="5497354" cy="2006203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21" name="Text 15"/>
          <p:cNvSpPr/>
          <p:nvPr/>
        </p:nvSpPr>
        <p:spPr>
          <a:xfrm>
            <a:off x="1906072" y="4827550"/>
            <a:ext cx="235505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Clear Slow Inventory</a:t>
            </a:r>
          </a:p>
        </p:txBody>
      </p:sp>
      <p:sp>
        <p:nvSpPr>
          <p:cNvPr id="22" name="Text 16"/>
          <p:cNvSpPr/>
          <p:nvPr/>
        </p:nvSpPr>
        <p:spPr>
          <a:xfrm>
            <a:off x="1906072" y="5209383"/>
            <a:ext cx="5144214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 $2.71M in unsold stock through adjusted purchasing, clearance sales, or revised storage strategies.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7403425" y="4252506"/>
            <a:ext cx="5497354" cy="2006203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26" name="Text 19"/>
          <p:cNvSpPr/>
          <p:nvPr/>
        </p:nvSpPr>
        <p:spPr>
          <a:xfrm>
            <a:off x="7579995" y="4855543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Boost Marketing</a:t>
            </a:r>
          </a:p>
        </p:txBody>
      </p:sp>
      <p:sp>
        <p:nvSpPr>
          <p:cNvPr id="27" name="Text 20"/>
          <p:cNvSpPr/>
          <p:nvPr/>
        </p:nvSpPr>
        <p:spPr>
          <a:xfrm>
            <a:off x="7579995" y="5237376"/>
            <a:ext cx="5144214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distribution and marketing for low-performing vendors to drive sales without compromising margins.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1729502" y="6457305"/>
            <a:ext cx="1117127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implementing these data-driven recommendations, the company can achieve sustainable profitability, mitigate risks, and enhance overall operational efficiency.</a:t>
            </a:r>
            <a:endParaRPr lang="en-US" sz="1350" dirty="0"/>
          </a:p>
        </p:txBody>
      </p:sp>
      <p:sp>
        <p:nvSpPr>
          <p:cNvPr id="29" name="Rectangle 28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93790" y="1819751"/>
            <a:ext cx="11326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Critical </a:t>
            </a:r>
            <a:r>
              <a:rPr lang="en-US" sz="4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Questions Driving Our Analysis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2373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398044"/>
            <a:ext cx="3677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Underperforming Brands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793790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Which brands need promotional or pricing adjustments to boost sales?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2373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3398044"/>
            <a:ext cx="3009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Vendor Performance</a:t>
            </a:r>
          </a:p>
        </p:txBody>
      </p:sp>
      <p:sp>
        <p:nvSpPr>
          <p:cNvPr id="12" name="Text 10"/>
          <p:cNvSpPr/>
          <p:nvPr/>
        </p:nvSpPr>
        <p:spPr>
          <a:xfrm>
            <a:off x="5216962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Who are our top vendors contributing to sales and gross profit?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22373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3398044"/>
            <a:ext cx="3502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Bulk Purchasing Impact</a:t>
            </a:r>
          </a:p>
        </p:txBody>
      </p:sp>
      <p:sp>
        <p:nvSpPr>
          <p:cNvPr id="16" name="Text 14"/>
          <p:cNvSpPr/>
          <p:nvPr/>
        </p:nvSpPr>
        <p:spPr>
          <a:xfrm>
            <a:off x="9640133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does bulk buying affect our unit costs and profitability?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5540454"/>
            <a:ext cx="2957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Inventory Efficiency</a:t>
            </a:r>
          </a:p>
        </p:txBody>
      </p:sp>
      <p:sp>
        <p:nvSpPr>
          <p:cNvPr id="20" name="Text 18"/>
          <p:cNvSpPr/>
          <p:nvPr/>
        </p:nvSpPr>
        <p:spPr>
          <a:xfrm>
            <a:off x="793790" y="60308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Where can we improve turnover to reduce holding costs?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366147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3" name="Text 21"/>
          <p:cNvSpPr/>
          <p:nvPr/>
        </p:nvSpPr>
        <p:spPr>
          <a:xfrm>
            <a:off x="7428548" y="5540454"/>
            <a:ext cx="3136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Profitability Variance</a:t>
            </a:r>
          </a:p>
        </p:txBody>
      </p:sp>
      <p:sp>
        <p:nvSpPr>
          <p:cNvPr id="24" name="Text 22"/>
          <p:cNvSpPr/>
          <p:nvPr/>
        </p:nvSpPr>
        <p:spPr>
          <a:xfrm>
            <a:off x="7428548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drives profit differences between high and low performers?</a:t>
            </a:r>
            <a:endParaRPr lang="en-US" sz="1750" dirty="0"/>
          </a:p>
        </p:txBody>
      </p:sp>
      <p:sp>
        <p:nvSpPr>
          <p:cNvPr id="25" name="Rectangle 24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1941" y="1488996"/>
            <a:ext cx="7213402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Key Findings from Summary Statistics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001941" y="2317433"/>
            <a:ext cx="268640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Warning Signs Detected</a:t>
            </a:r>
            <a:endParaRPr lang="en-US" sz="1700" dirty="0">
              <a:latin typeface="Nobile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01941" y="2759273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86701" y="2759273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6210181" y="2921794"/>
            <a:ext cx="199989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Negative Gross Profit</a:t>
            </a:r>
            <a:endParaRPr lang="en-US" sz="1400" dirty="0">
              <a:latin typeface="Nobile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10181" y="3299222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Minimum of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-$52,002.78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indicates losses from discounts or selling below cost.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001941" y="4080272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86701" y="4080272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6210181" y="4242792"/>
            <a:ext cx="185535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Zero Sales Products</a:t>
            </a:r>
            <a:endParaRPr lang="en-US" sz="1400" dirty="0">
              <a:latin typeface="Nobile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0181" y="4620220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Purchased inventory never sold suggests slow-moving or obsolete stock.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001941" y="5401270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86701" y="5401270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6210181" y="5563791"/>
            <a:ext cx="207621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Extreme Freight Costs</a:t>
            </a:r>
          </a:p>
        </p:txBody>
      </p:sp>
      <p:sp>
        <p:nvSpPr>
          <p:cNvPr id="16" name="Text 13"/>
          <p:cNvSpPr/>
          <p:nvPr/>
        </p:nvSpPr>
        <p:spPr>
          <a:xfrm>
            <a:off x="6210181" y="5941219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Range from $0.09 to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$257,032.07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reveals logistics inefficiencies.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10245685" y="2317433"/>
            <a:ext cx="220956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Opportunity Areas</a:t>
            </a:r>
            <a:endParaRPr lang="en-US" sz="1700" dirty="0">
              <a:latin typeface="Nobile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0245685" y="2759273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230445" y="2759273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10453926" y="2921794"/>
            <a:ext cx="184130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Premium Products</a:t>
            </a:r>
            <a:endParaRPr lang="en-US" sz="1400" dirty="0">
              <a:latin typeface="Nobile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453926" y="3299222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 prices of $7,499.99 vs. mean of $35.64 indicate high-value offerings.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10245685" y="4080272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10230445" y="4080272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24" name="Text 21"/>
          <p:cNvSpPr/>
          <p:nvPr/>
        </p:nvSpPr>
        <p:spPr>
          <a:xfrm>
            <a:off x="10453926" y="4242792"/>
            <a:ext cx="232112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Stock Turnover Variance</a:t>
            </a:r>
          </a:p>
        </p:txBody>
      </p:sp>
      <p:sp>
        <p:nvSpPr>
          <p:cNvPr id="25" name="Text 22"/>
          <p:cNvSpPr/>
          <p:nvPr/>
        </p:nvSpPr>
        <p:spPr>
          <a:xfrm>
            <a:off x="10453926" y="4620220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Range of 0 to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274.5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shows some products sell rapidly while others stagnate.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10245685" y="5401270"/>
            <a:ext cx="3876794" cy="1173718"/>
          </a:xfrm>
          <a:prstGeom prst="roundRect">
            <a:avLst>
              <a:gd name="adj" fmla="val 6233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0230445" y="5401270"/>
            <a:ext cx="60960" cy="1173718"/>
          </a:xfrm>
          <a:prstGeom prst="roundRect">
            <a:avLst>
              <a:gd name="adj" fmla="val 217484"/>
            </a:avLst>
          </a:prstGeom>
          <a:solidFill>
            <a:srgbClr val="438951"/>
          </a:solidFill>
          <a:ln/>
        </p:spPr>
      </p:sp>
      <p:sp>
        <p:nvSpPr>
          <p:cNvPr id="28" name="Text 25"/>
          <p:cNvSpPr/>
          <p:nvPr/>
        </p:nvSpPr>
        <p:spPr>
          <a:xfrm>
            <a:off x="10453926" y="5563791"/>
            <a:ext cx="184130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Data Cleanup</a:t>
            </a:r>
          </a:p>
        </p:txBody>
      </p:sp>
      <p:sp>
        <p:nvSpPr>
          <p:cNvPr id="29" name="Text 26"/>
          <p:cNvSpPr/>
          <p:nvPr/>
        </p:nvSpPr>
        <p:spPr>
          <a:xfrm>
            <a:off x="10453926" y="5941219"/>
            <a:ext cx="350603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transactions with zero profit margins and unsold inventory for accuracy.</a:t>
            </a:r>
            <a:endParaRPr lang="en-US" sz="1150" dirty="0"/>
          </a:p>
        </p:txBody>
      </p:sp>
      <p:sp>
        <p:nvSpPr>
          <p:cNvPr id="30" name="Rectangle 29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7" y="2132052"/>
            <a:ext cx="5035987" cy="39653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6836" y="639604"/>
            <a:ext cx="7883128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Correlation Analysis Reveals Market Dynamics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6116836" y="2035373"/>
            <a:ext cx="7883128" cy="1325642"/>
          </a:xfrm>
          <a:prstGeom prst="roundRect">
            <a:avLst>
              <a:gd name="adj" fmla="val 12229"/>
            </a:avLst>
          </a:prstGeom>
          <a:solidFill>
            <a:srgbClr val="E8F3E8"/>
          </a:solidFill>
          <a:ln/>
        </p:spPr>
      </p:sp>
      <p:sp>
        <p:nvSpPr>
          <p:cNvPr id="6" name="Text 2"/>
          <p:cNvSpPr/>
          <p:nvPr/>
        </p:nvSpPr>
        <p:spPr>
          <a:xfrm>
            <a:off x="6296858" y="2215396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Price vs. Revenue</a:t>
            </a:r>
            <a:endParaRPr lang="en-US" sz="1750" dirty="0">
              <a:latin typeface="Nobile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96858" y="2604730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Weak correlation (-0.012) shows price variations don't significantly impact sales or profit.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16836" y="3541038"/>
            <a:ext cx="7883128" cy="1325642"/>
          </a:xfrm>
          <a:prstGeom prst="roundRect">
            <a:avLst>
              <a:gd name="adj" fmla="val 12229"/>
            </a:avLst>
          </a:prstGeom>
          <a:solidFill>
            <a:srgbClr val="E8F3E8"/>
          </a:solidFill>
          <a:ln/>
        </p:spPr>
      </p:sp>
      <p:sp>
        <p:nvSpPr>
          <p:cNvPr id="9" name="Text 5"/>
          <p:cNvSpPr/>
          <p:nvPr/>
        </p:nvSpPr>
        <p:spPr>
          <a:xfrm>
            <a:off x="6296858" y="3721060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Efficient Inventory</a:t>
            </a:r>
          </a:p>
        </p:txBody>
      </p:sp>
      <p:sp>
        <p:nvSpPr>
          <p:cNvPr id="10" name="Text 6"/>
          <p:cNvSpPr/>
          <p:nvPr/>
        </p:nvSpPr>
        <p:spPr>
          <a:xfrm>
            <a:off x="6296858" y="4110395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correlation (0.999) between purchase and sales quantities confirms excellent turnover.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116836" y="5046702"/>
            <a:ext cx="7883128" cy="1325642"/>
          </a:xfrm>
          <a:prstGeom prst="roundRect">
            <a:avLst>
              <a:gd name="adj" fmla="val 12229"/>
            </a:avLst>
          </a:prstGeom>
          <a:solidFill>
            <a:srgbClr val="E8F3E8"/>
          </a:solidFill>
          <a:ln/>
        </p:spPr>
      </p:sp>
      <p:sp>
        <p:nvSpPr>
          <p:cNvPr id="12" name="Text 8"/>
          <p:cNvSpPr/>
          <p:nvPr/>
        </p:nvSpPr>
        <p:spPr>
          <a:xfrm>
            <a:off x="6296858" y="5226725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Pricing Pressure</a:t>
            </a:r>
          </a:p>
        </p:txBody>
      </p:sp>
      <p:sp>
        <p:nvSpPr>
          <p:cNvPr id="13" name="Text 9"/>
          <p:cNvSpPr/>
          <p:nvPr/>
        </p:nvSpPr>
        <p:spPr>
          <a:xfrm>
            <a:off x="6296858" y="5616059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Negative correlation (-0.179) suggests higher prices may reduce margins due to competition.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116836" y="6552367"/>
            <a:ext cx="7883128" cy="1037511"/>
          </a:xfrm>
          <a:prstGeom prst="roundRect">
            <a:avLst>
              <a:gd name="adj" fmla="val 15625"/>
            </a:avLst>
          </a:prstGeom>
          <a:solidFill>
            <a:srgbClr val="E8F3E8"/>
          </a:solidFill>
          <a:ln/>
        </p:spPr>
      </p:sp>
      <p:sp>
        <p:nvSpPr>
          <p:cNvPr id="15" name="Text 11"/>
          <p:cNvSpPr/>
          <p:nvPr/>
        </p:nvSpPr>
        <p:spPr>
          <a:xfrm>
            <a:off x="6296858" y="6732389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Turnover Paradox</a:t>
            </a:r>
          </a:p>
        </p:txBody>
      </p:sp>
      <p:sp>
        <p:nvSpPr>
          <p:cNvPr id="16" name="Text 12"/>
          <p:cNvSpPr/>
          <p:nvPr/>
        </p:nvSpPr>
        <p:spPr>
          <a:xfrm>
            <a:off x="6296858" y="7121723"/>
            <a:ext cx="752308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stock turnover (-0.038) doesn't guarantee higher profitability.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9699"/>
            <a:ext cx="11760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198 Brands Ready for Promotional Boost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3790"/>
            <a:ext cx="6027420" cy="3870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2652713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High-margin, low-sales brands concentrated in the top-left quadrant show </a:t>
            </a:r>
            <a:r>
              <a:rPr lang="en-US" sz="1750" dirty="0">
                <a:solidFill>
                  <a:srgbClr val="405449"/>
                </a:solidFill>
                <a:highlight>
                  <a:srgbClr val="D1E7D2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profit margins above 60%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but sales below $1,000.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619411" y="3996571"/>
            <a:ext cx="52247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brands could benefit from targeted marketing, promotions, or price optimizations to increase volume without compromising profitability.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279249" y="3996571"/>
            <a:ext cx="30480" cy="145161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8279249" y="5703332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Strategy: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Launch promotional campaigns to convert high margins into higher sales volumes.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558296"/>
            <a:ext cx="4919305" cy="31130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13413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Vendor Concentration Risk</a:t>
            </a:r>
            <a:endParaRPr lang="en-US" sz="4450" dirty="0"/>
          </a:p>
        </p:txBody>
      </p:sp>
      <p:sp>
        <p:nvSpPr>
          <p:cNvPr id="8" name="Text 3"/>
          <p:cNvSpPr/>
          <p:nvPr/>
        </p:nvSpPr>
        <p:spPr>
          <a:xfrm>
            <a:off x="793790" y="3212425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65.69%</a:t>
            </a:r>
            <a:endParaRPr lang="en-US" sz="5850" dirty="0"/>
          </a:p>
        </p:txBody>
      </p:sp>
      <p:sp>
        <p:nvSpPr>
          <p:cNvPr id="9" name="Text 4"/>
          <p:cNvSpPr/>
          <p:nvPr/>
        </p:nvSpPr>
        <p:spPr>
          <a:xfrm>
            <a:off x="1194316" y="424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Top 10 Vendors</a:t>
            </a:r>
            <a:endParaRPr lang="en-US" sz="2200" dirty="0">
              <a:latin typeface="Nobile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93790" y="4734639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Contribute nearly two-thirds of total purchases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713684" y="3212425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34.31%</a:t>
            </a:r>
            <a:endParaRPr lang="en-US" sz="5850" dirty="0"/>
          </a:p>
        </p:txBody>
      </p:sp>
      <p:sp>
        <p:nvSpPr>
          <p:cNvPr id="12" name="Text 7"/>
          <p:cNvSpPr/>
          <p:nvPr/>
        </p:nvSpPr>
        <p:spPr>
          <a:xfrm>
            <a:off x="5114330" y="424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Remaining Vendors</a:t>
            </a:r>
            <a:endParaRPr lang="en-US" sz="2200" dirty="0">
              <a:latin typeface="Nobile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713684" y="4734639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other vendors combined contribute only one-third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715595"/>
            <a:ext cx="7556421" cy="1689616"/>
          </a:xfrm>
          <a:prstGeom prst="roundRect">
            <a:avLst>
              <a:gd name="adj" fmla="val 12082"/>
            </a:avLst>
          </a:prstGeom>
          <a:solidFill>
            <a:srgbClr val="CCE6D1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044446"/>
            <a:ext cx="283488" cy="2268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30906" y="5999083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Risk Alert: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Over-reliance on few vendors may introduce supply chain disruptions. Diversification is essential to mitigate risks.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1910"/>
            <a:ext cx="12417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Bulk Purchasing Drives Major Cost Savings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21029" y="377035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72%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920" y="2352675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8527" y="6038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Cost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196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unit cost achieved through bulk orders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2267664"/>
            <a:ext cx="34705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The Bulk Advantage</a:t>
            </a:r>
            <a:endParaRPr lang="en-US" sz="2650" dirty="0">
              <a:latin typeface="Nobile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29197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Vendors purchasing in large quantities receive </a:t>
            </a:r>
            <a:r>
              <a:rPr lang="en-US" sz="17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$10.78 per unit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compared to significantly higher costs in smaller orders.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2125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Bulk pricing strategies encourage larger orders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6547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Increases total sales volume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0969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Maintains strong profitability margins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6639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Recommendation: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Incentivize bulk purchasing across more vendor relationships.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579" y="656630"/>
            <a:ext cx="7807643" cy="80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Slow-Moving Inventory Drains Capital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579" y="1511561"/>
            <a:ext cx="7807643" cy="1193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en-US" sz="7500" b="1" dirty="0">
                <a:solidFill>
                  <a:srgbClr val="C00000"/>
                </a:solidFill>
                <a:ea typeface="Fraunces Extra Bold" pitchFamily="34" charset="-122"/>
                <a:cs typeface="Fraunces Extra Bold" pitchFamily="34" charset="-120"/>
              </a:rPr>
              <a:t>$2.71M</a:t>
            </a:r>
            <a:endParaRPr lang="en-US" sz="7500" dirty="0">
              <a:solidFill>
                <a:srgbClr val="C0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154579" y="2971970"/>
            <a:ext cx="780764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capital locked in unsold inventory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79" y="3492273"/>
            <a:ext cx="954643" cy="11456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0079" y="3683130"/>
            <a:ext cx="291084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Increased Storage Costs</a:t>
            </a:r>
            <a:endParaRPr lang="en-US" sz="1850" dirty="0">
              <a:latin typeface="Nobile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00079" y="4096039"/>
            <a:ext cx="666214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Holding unsold products raises warehousing expenses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79" y="4637893"/>
            <a:ext cx="954643" cy="11456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00079" y="4828750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Reduced Cash Flow</a:t>
            </a:r>
            <a:endParaRPr lang="en-US" sz="1850" dirty="0">
              <a:latin typeface="Nobile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300079" y="5241659"/>
            <a:ext cx="666214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Capital tied up in inventory limits operational flexibility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579" y="5783512"/>
            <a:ext cx="954643" cy="11456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00079" y="5974369"/>
            <a:ext cx="244101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Profitability Impact</a:t>
            </a:r>
            <a:endParaRPr lang="en-US" sz="1850" dirty="0">
              <a:latin typeface="Nobile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300079" y="6387278"/>
            <a:ext cx="666214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turnover directly affects overall financial performance</a:t>
            </a:r>
            <a:endParaRPr lang="en-US" sz="1500" dirty="0"/>
          </a:p>
        </p:txBody>
      </p:sp>
      <p:sp>
        <p:nvSpPr>
          <p:cNvPr id="15" name="Rectangle 14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530" y="324079"/>
            <a:ext cx="10533539" cy="59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Profit Margin Analysis: </a:t>
            </a:r>
            <a:r>
              <a:rPr lang="en-US" sz="2850" b="1" dirty="0" smtClean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A </a:t>
            </a:r>
            <a:r>
              <a:rPr lang="en-US" sz="2850" b="1" dirty="0">
                <a:solidFill>
                  <a:srgbClr val="3B4540"/>
                </a:solidFill>
                <a:ea typeface="Fraunces Extra Bold" pitchFamily="34" charset="-122"/>
                <a:cs typeface="Fraunces Extra Bold" pitchFamily="34" charset="-120"/>
              </a:rPr>
              <a:t>Tale of Two Strategies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95779" y="1531008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Top Performers</a:t>
            </a:r>
            <a:endParaRPr lang="en-US" sz="1700" dirty="0">
              <a:latin typeface="Nobile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95779" y="2045953"/>
            <a:ext cx="3754160" cy="183952"/>
          </a:xfrm>
          <a:prstGeom prst="roundRect">
            <a:avLst>
              <a:gd name="adj" fmla="val 72009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495779" y="2045953"/>
            <a:ext cx="1170146" cy="183952"/>
          </a:xfrm>
          <a:prstGeom prst="roundRect">
            <a:avLst>
              <a:gd name="adj" fmla="val 72009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4360309" y="2045953"/>
            <a:ext cx="610433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31.17%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95779" y="2413856"/>
            <a:ext cx="183975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Mean Profit Margin</a:t>
            </a:r>
            <a:endParaRPr lang="en-US" sz="1400" dirty="0">
              <a:latin typeface="Nobile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95779" y="2790927"/>
            <a:ext cx="4474964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95% CI: 30.74% - 31.61%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495779" y="3191811"/>
            <a:ext cx="4474964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sales volume with moderate margins. Focus on efficiency and scale.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494666" y="4013054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Low Performers</a:t>
            </a:r>
            <a:endParaRPr lang="en-US" sz="1700" dirty="0">
              <a:latin typeface="Nobile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94666" y="4527999"/>
            <a:ext cx="3706892" cy="183952"/>
          </a:xfrm>
          <a:prstGeom prst="roundRect">
            <a:avLst>
              <a:gd name="adj" fmla="val 72009"/>
            </a:avLst>
          </a:prstGeom>
          <a:solidFill>
            <a:srgbClr val="E8F3E8"/>
          </a:solidFill>
          <a:ln/>
        </p:spPr>
      </p:sp>
      <p:sp>
        <p:nvSpPr>
          <p:cNvPr id="12" name="Shape 10"/>
          <p:cNvSpPr/>
          <p:nvPr/>
        </p:nvSpPr>
        <p:spPr>
          <a:xfrm>
            <a:off x="494666" y="4527999"/>
            <a:ext cx="1540193" cy="183952"/>
          </a:xfrm>
          <a:prstGeom prst="roundRect">
            <a:avLst>
              <a:gd name="adj" fmla="val 7200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4311929" y="4527999"/>
            <a:ext cx="657701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ea typeface="Fraunces Extra Bold" pitchFamily="34" charset="-122"/>
                <a:cs typeface="Fraunces Extra Bold" pitchFamily="34" charset="-120"/>
              </a:rPr>
              <a:t>41.55%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4666" y="4895902"/>
            <a:ext cx="183975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charset="0"/>
                <a:ea typeface="Fraunces Extra Bold" pitchFamily="34" charset="-122"/>
                <a:cs typeface="Fraunces Extra Bold" pitchFamily="34" charset="-120"/>
              </a:rPr>
              <a:t>Mean Profit Margin</a:t>
            </a:r>
            <a:endParaRPr lang="en-US" sz="1400" dirty="0">
              <a:latin typeface="Nobile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94666" y="5272973"/>
            <a:ext cx="4474964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95% CI: 40.48% - 42.62%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494666" y="5673857"/>
            <a:ext cx="4474964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margins but lower volumes. Pricing inefficiencies or limited market reach.</a:t>
            </a:r>
            <a:endParaRPr lang="en-US" sz="11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30" y="1531008"/>
            <a:ext cx="8910730" cy="483235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2424094" y="7160154"/>
            <a:ext cx="9481838" cy="61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Statistical Validation: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Hypothesis testing confirms significant differences between groups, indicating distinct profitability models requiring tailored strategies.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2212684" y="6994658"/>
            <a:ext cx="64780" cy="74977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6" name="Rectangle 25"/>
          <p:cNvSpPr/>
          <p:nvPr/>
        </p:nvSpPr>
        <p:spPr>
          <a:xfrm>
            <a:off x="12900779" y="7735078"/>
            <a:ext cx="1636315" cy="443203"/>
          </a:xfrm>
          <a:prstGeom prst="rect">
            <a:avLst/>
          </a:prstGeom>
          <a:solidFill>
            <a:srgbClr val="F9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696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Fraunces Extra Bold</vt:lpstr>
      <vt:lpstr>Fraunces Light</vt:lpstr>
      <vt:lpstr>Calibri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prajin</cp:lastModifiedBy>
  <cp:revision>15</cp:revision>
  <dcterms:created xsi:type="dcterms:W3CDTF">2026-01-19T09:55:09Z</dcterms:created>
  <dcterms:modified xsi:type="dcterms:W3CDTF">2026-01-19T10:17:15Z</dcterms:modified>
</cp:coreProperties>
</file>